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94" r:id="rId1"/>
  </p:sldMasterIdLst>
  <p:notesMasterIdLst>
    <p:notesMasterId r:id="rId19"/>
  </p:notesMasterIdLst>
  <p:sldIdLst>
    <p:sldId id="256" r:id="rId2"/>
    <p:sldId id="272" r:id="rId3"/>
    <p:sldId id="273" r:id="rId4"/>
    <p:sldId id="259" r:id="rId5"/>
    <p:sldId id="260" r:id="rId6"/>
    <p:sldId id="265" r:id="rId7"/>
    <p:sldId id="258" r:id="rId8"/>
    <p:sldId id="262" r:id="rId9"/>
    <p:sldId id="261" r:id="rId10"/>
    <p:sldId id="269" r:id="rId11"/>
    <p:sldId id="274" r:id="rId12"/>
    <p:sldId id="275" r:id="rId13"/>
    <p:sldId id="266" r:id="rId14"/>
    <p:sldId id="267" r:id="rId15"/>
    <p:sldId id="268" r:id="rId16"/>
    <p:sldId id="271" r:id="rId17"/>
    <p:sldId id="276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awant, Shailesh" initials="SS" lastIdx="2" clrIdx="0">
    <p:extLst>
      <p:ext uri="{19B8F6BF-5375-455C-9EA6-DF929625EA0E}">
        <p15:presenceInfo xmlns:p15="http://schemas.microsoft.com/office/powerpoint/2012/main" userId="S::ssawant@corp.intuit.net::b1d7df64-d449-4d72-9adf-1c3db6225d8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56"/>
    <p:restoredTop sz="94590"/>
  </p:normalViewPr>
  <p:slideViewPr>
    <p:cSldViewPr snapToGrid="0" snapToObjects="1">
      <p:cViewPr varScale="1">
        <p:scale>
          <a:sx n="75" d="100"/>
          <a:sy n="75" d="100"/>
        </p:scale>
        <p:origin x="72" y="18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92F84E-9DA4-A04B-8118-A357613EBE7B}" type="datetimeFigureOut">
              <a:rPr lang="en-US" smtClean="0"/>
              <a:t>6/4/2019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3CA36D-8B80-324F-B1BA-A49DD72AE7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9395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CA36D-8B80-324F-B1BA-A49DD72AE72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9637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CA36D-8B80-324F-B1BA-A49DD72AE72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4563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CA36D-8B80-324F-B1BA-A49DD72AE72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5296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F346E-DC29-3F47-9474-F6A9F680E654}" type="datetimeFigureOut">
              <a:rPr lang="en-US" smtClean="0"/>
              <a:t>6/4/2019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C4894-6038-D74C-AD99-99D97A9314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4650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F346E-DC29-3F47-9474-F6A9F680E654}" type="datetimeFigureOut">
              <a:rPr lang="en-US" smtClean="0"/>
              <a:t>6/4/2019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C4894-6038-D74C-AD99-99D97A9314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2352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F346E-DC29-3F47-9474-F6A9F680E654}" type="datetimeFigureOut">
              <a:rPr lang="en-US" smtClean="0"/>
              <a:t>6/4/2019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C4894-6038-D74C-AD99-99D97A9314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1794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F346E-DC29-3F47-9474-F6A9F680E654}" type="datetimeFigureOut">
              <a:rPr lang="en-US" smtClean="0"/>
              <a:t>6/4/2019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C4894-6038-D74C-AD99-99D97A9314AC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6170211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F346E-DC29-3F47-9474-F6A9F680E654}" type="datetimeFigureOut">
              <a:rPr lang="en-US" smtClean="0"/>
              <a:t>6/4/2019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C4894-6038-D74C-AD99-99D97A9314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8465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F346E-DC29-3F47-9474-F6A9F680E654}" type="datetimeFigureOut">
              <a:rPr lang="en-US" smtClean="0"/>
              <a:t>6/4/2019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C4894-6038-D74C-AD99-99D97A9314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6174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F346E-DC29-3F47-9474-F6A9F680E654}" type="datetimeFigureOut">
              <a:rPr lang="en-US" smtClean="0"/>
              <a:t>6/4/2019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C4894-6038-D74C-AD99-99D97A9314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30913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F346E-DC29-3F47-9474-F6A9F680E654}" type="datetimeFigureOut">
              <a:rPr lang="en-US" smtClean="0"/>
              <a:t>6/4/2019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C4894-6038-D74C-AD99-99D97A9314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43661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F346E-DC29-3F47-9474-F6A9F680E654}" type="datetimeFigureOut">
              <a:rPr lang="en-US" smtClean="0"/>
              <a:t>6/4/2019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C4894-6038-D74C-AD99-99D97A9314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2714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F346E-DC29-3F47-9474-F6A9F680E654}" type="datetimeFigureOut">
              <a:rPr lang="en-US" smtClean="0"/>
              <a:t>6/4/2019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C4894-6038-D74C-AD99-99D97A9314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0236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F346E-DC29-3F47-9474-F6A9F680E654}" type="datetimeFigureOut">
              <a:rPr lang="en-US" smtClean="0"/>
              <a:t>6/4/2019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C4894-6038-D74C-AD99-99D97A9314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2791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F346E-DC29-3F47-9474-F6A9F680E654}" type="datetimeFigureOut">
              <a:rPr lang="en-US" smtClean="0"/>
              <a:t>6/4/2019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C4894-6038-D74C-AD99-99D97A9314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2687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F346E-DC29-3F47-9474-F6A9F680E654}" type="datetimeFigureOut">
              <a:rPr lang="en-US" smtClean="0"/>
              <a:t>6/4/2019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C4894-6038-D74C-AD99-99D97A9314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9370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F346E-DC29-3F47-9474-F6A9F680E654}" type="datetimeFigureOut">
              <a:rPr lang="en-US" smtClean="0"/>
              <a:t>6/4/2019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C4894-6038-D74C-AD99-99D97A9314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74600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F346E-DC29-3F47-9474-F6A9F680E654}" type="datetimeFigureOut">
              <a:rPr lang="en-US" smtClean="0"/>
              <a:t>6/4/2019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C4894-6038-D74C-AD99-99D97A9314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9897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F346E-DC29-3F47-9474-F6A9F680E654}" type="datetimeFigureOut">
              <a:rPr lang="en-US" smtClean="0"/>
              <a:t>6/4/2019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C4894-6038-D74C-AD99-99D97A9314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0907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F346E-DC29-3F47-9474-F6A9F680E654}" type="datetimeFigureOut">
              <a:rPr lang="en-US" smtClean="0"/>
              <a:t>6/4/2019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C4894-6038-D74C-AD99-99D97A9314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3291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D2AF346E-DC29-3F47-9474-F6A9F680E654}" type="datetimeFigureOut">
              <a:rPr lang="en-US" smtClean="0"/>
              <a:t>6/4/2019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8C4894-6038-D74C-AD99-99D97A9314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8784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295" r:id="rId1"/>
    <p:sldLayoutId id="2147484296" r:id="rId2"/>
    <p:sldLayoutId id="2147484297" r:id="rId3"/>
    <p:sldLayoutId id="2147484298" r:id="rId4"/>
    <p:sldLayoutId id="2147484299" r:id="rId5"/>
    <p:sldLayoutId id="2147484300" r:id="rId6"/>
    <p:sldLayoutId id="2147484301" r:id="rId7"/>
    <p:sldLayoutId id="2147484302" r:id="rId8"/>
    <p:sldLayoutId id="2147484303" r:id="rId9"/>
    <p:sldLayoutId id="2147484304" r:id="rId10"/>
    <p:sldLayoutId id="2147484305" r:id="rId11"/>
    <p:sldLayoutId id="2147484306" r:id="rId12"/>
    <p:sldLayoutId id="2147484307" r:id="rId13"/>
    <p:sldLayoutId id="2147484308" r:id="rId14"/>
    <p:sldLayoutId id="2147484309" r:id="rId15"/>
    <p:sldLayoutId id="2147484310" r:id="rId16"/>
    <p:sldLayoutId id="2147484311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4.JP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0C4BBF3-75EC-1A47-BBDF-CA19C6FF59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891" r="-1" b="38156"/>
          <a:stretch/>
        </p:blipFill>
        <p:spPr>
          <a:xfrm>
            <a:off x="-85344" y="0"/>
            <a:ext cx="12277344" cy="7150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FE09A66-9185-3249-BA04-D055FEBC8D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88620" y="3231931"/>
            <a:ext cx="4574929" cy="1834056"/>
          </a:xfrm>
        </p:spPr>
        <p:txBody>
          <a:bodyPr>
            <a:normAutofit/>
          </a:bodyPr>
          <a:lstStyle/>
          <a:p>
            <a:pPr algn="ctr"/>
            <a:r>
              <a:rPr lang="en-US" sz="4400" b="1" i="1" dirty="0">
                <a:solidFill>
                  <a:schemeClr val="tx1"/>
                </a:solidFill>
                <a:latin typeface="Athelas" panose="02000503000000020003" pitchFamily="2" charset="77"/>
                <a:cs typeface="Angsana New" panose="02020603050405020304" pitchFamily="18" charset="-34"/>
              </a:rPr>
              <a:t>Grocery Sales Market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19C995-9193-1B48-8256-23094FE1E2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82910" y="5242675"/>
            <a:ext cx="4330262" cy="683284"/>
          </a:xfrm>
        </p:spPr>
        <p:txBody>
          <a:bodyPr>
            <a:normAutofit/>
          </a:bodyPr>
          <a:lstStyle/>
          <a:p>
            <a:r>
              <a:rPr lang="en-US" sz="2800" b="1" i="1" dirty="0">
                <a:solidFill>
                  <a:schemeClr val="bg1"/>
                </a:solidFill>
              </a:rPr>
              <a:t>Ingredients for life</a:t>
            </a:r>
            <a:endParaRPr lang="en-US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49943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20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A6431-AEF4-E347-BF9B-05A77C4345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3F35AE-BF0C-0847-81E1-15AD102285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50" y="2270168"/>
            <a:ext cx="5777316" cy="704680"/>
          </a:xfrm>
        </p:spPr>
        <p:txBody>
          <a:bodyPr/>
          <a:lstStyle/>
          <a:p>
            <a:pPr algn="ctr"/>
            <a:r>
              <a:rPr lang="en-US" b="1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Allergic Products</a:t>
            </a:r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1570A08-85F0-5849-8941-57D8CF89339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0" y="2974848"/>
            <a:ext cx="5796366" cy="3883151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E7A0927-DB0D-1742-A5EC-BBD8469433F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951349" y="2270168"/>
            <a:ext cx="6240651" cy="704680"/>
          </a:xfrm>
        </p:spPr>
        <p:txBody>
          <a:bodyPr/>
          <a:lstStyle/>
          <a:p>
            <a:pPr algn="ctr"/>
            <a:r>
              <a:rPr lang="en-US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Non-Allergic Products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94CCBE4E-2F5F-AD46-B853-85FBA4D23DDD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/>
          <a:stretch>
            <a:fillRect/>
          </a:stretch>
        </p:blipFill>
        <p:spPr>
          <a:xfrm>
            <a:off x="5951349" y="2974846"/>
            <a:ext cx="6240651" cy="3883151"/>
          </a:xfr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06B2216-4105-3840-B115-7C107A27E8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50" y="0"/>
            <a:ext cx="12172950" cy="2417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2867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20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B00484-CCEB-554B-9779-5A302AD210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15" y="1828800"/>
            <a:ext cx="9404723" cy="646176"/>
          </a:xfrm>
        </p:spPr>
        <p:txBody>
          <a:bodyPr/>
          <a:lstStyle/>
          <a:p>
            <a:pPr algn="ctr"/>
            <a:r>
              <a:rPr lang="en-US" b="1" u="sng" dirty="0">
                <a:solidFill>
                  <a:schemeClr val="bg2">
                    <a:lumMod val="40000"/>
                    <a:lumOff val="60000"/>
                  </a:schemeClr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Products and Sales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AA07EE-0B50-3B43-A46D-C971F8731494}"/>
              </a:ext>
            </a:extLst>
          </p:cNvPr>
          <p:cNvSpPr txBox="1"/>
          <p:nvPr/>
        </p:nvSpPr>
        <p:spPr>
          <a:xfrm>
            <a:off x="1097215" y="2828544"/>
            <a:ext cx="966832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 identify total sales revenue per product in grocery sales market.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/>
              <a:t> A scatter plot showing the distribution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/>
              <a:t>Bar graph showing lowest to highest product sales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/>
              <a:t>Which is most popular product based on sales?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/>
              <a:t>What is the lowest priced product?</a:t>
            </a:r>
          </a:p>
          <a:p>
            <a:pPr lvl="1"/>
            <a:endParaRPr lang="en-US" dirty="0"/>
          </a:p>
          <a:p>
            <a:r>
              <a:rPr lang="en-US" dirty="0"/>
              <a:t>What is the product resistance(perishable/durable) in the sales?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/>
              <a:t>A scatter plot showing the distribution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/>
              <a:t>Identify the most perishable and durable items</a:t>
            </a:r>
          </a:p>
        </p:txBody>
      </p:sp>
    </p:spTree>
    <p:extLst>
      <p:ext uri="{BB962C8B-B14F-4D97-AF65-F5344CB8AC3E}">
        <p14:creationId xmlns:p14="http://schemas.microsoft.com/office/powerpoint/2010/main" val="34589889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BB1D39-4EDA-446F-B60E-93FA6269A7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10997249" cy="1233842"/>
          </a:xfrm>
        </p:spPr>
        <p:txBody>
          <a:bodyPr/>
          <a:lstStyle/>
          <a:p>
            <a:r>
              <a:rPr lang="en-US" dirty="0"/>
              <a:t>Which is most popular product and least priced product based on sales?</a:t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ECA105-EE72-47BF-A9D9-35439AD33B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7512" y="4257040"/>
            <a:ext cx="6496050" cy="21482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5064A6D-615D-49A3-A9B3-C99FD079C3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340" y="2076450"/>
            <a:ext cx="6172200" cy="1916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2057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20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C6719F-A8A4-5043-B183-03AB47B2B1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6" y="2560320"/>
            <a:ext cx="8825657" cy="868680"/>
          </a:xfrm>
        </p:spPr>
        <p:txBody>
          <a:bodyPr/>
          <a:lstStyle/>
          <a:p>
            <a:pPr algn="ctr"/>
            <a:r>
              <a:rPr lang="en-US" b="1" u="sng" dirty="0">
                <a:solidFill>
                  <a:schemeClr val="bg2">
                    <a:lumMod val="40000"/>
                    <a:lumOff val="60000"/>
                  </a:schemeClr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Customers vs Cities</a:t>
            </a:r>
            <a:br>
              <a:rPr lang="en-US" b="1" u="sng" dirty="0">
                <a:solidFill>
                  <a:schemeClr val="bg2">
                    <a:lumMod val="40000"/>
                    <a:lumOff val="60000"/>
                  </a:schemeClr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</a:br>
            <a:br>
              <a:rPr lang="en-US" b="1" u="sng" dirty="0">
                <a:solidFill>
                  <a:schemeClr val="bg2">
                    <a:lumMod val="40000"/>
                    <a:lumOff val="60000"/>
                  </a:schemeClr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</a:br>
            <a:endParaRPr lang="en-US" b="1" u="sng" dirty="0">
              <a:solidFill>
                <a:schemeClr val="bg2">
                  <a:lumMod val="40000"/>
                  <a:lumOff val="60000"/>
                </a:schemeClr>
              </a:solidFill>
              <a:latin typeface="Apple Chancery" panose="03020702040506060504" pitchFamily="66" charset="-79"/>
              <a:cs typeface="Apple Chancery" panose="03020702040506060504" pitchFamily="66" charset="-79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CBCD8D-5442-9543-9AEB-F65C0E084C1A}"/>
              </a:ext>
            </a:extLst>
          </p:cNvPr>
          <p:cNvSpPr txBox="1"/>
          <p:nvPr/>
        </p:nvSpPr>
        <p:spPr>
          <a:xfrm>
            <a:off x="2682240" y="2560320"/>
            <a:ext cx="641299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US" dirty="0"/>
              <a:t>Top 5 cities with the most and least customers.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dirty="0"/>
              <a:t>Normal distribution of customers over all cities.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dirty="0"/>
              <a:t>T test to compare customers in California to customers in all cities</a:t>
            </a:r>
          </a:p>
          <a:p>
            <a:endParaRPr lang="en-US" dirty="0"/>
          </a:p>
          <a:p>
            <a:pPr marL="285750" indent="-285750">
              <a:buFont typeface="Wingdings" pitchFamily="2" charset="2"/>
              <a:buChar char="§"/>
            </a:pPr>
            <a:endParaRPr lang="en-US" dirty="0"/>
          </a:p>
          <a:p>
            <a:pPr marL="285750" indent="-285750">
              <a:buFont typeface="Wingdings" pitchFamily="2" charset="2"/>
              <a:buChar char="§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24994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20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89815D-C2F3-A645-B0E0-92CFBFA21B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969" y="209228"/>
            <a:ext cx="11546238" cy="169577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0D527A-E742-4044-B617-EFAA4F7628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78969" y="2114229"/>
            <a:ext cx="5220682" cy="627679"/>
          </a:xfrm>
        </p:spPr>
        <p:txBody>
          <a:bodyPr/>
          <a:lstStyle/>
          <a:p>
            <a:pPr algn="ctr"/>
            <a:r>
              <a:rPr lang="en-US" sz="2800" b="1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5 Cities with least customers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F8A4E63-7443-0C44-85A1-99B39E8C062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78969" y="2898182"/>
            <a:ext cx="5724164" cy="3750589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1A144D-805F-CA42-880D-CB39E5923F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95999" y="1905000"/>
            <a:ext cx="5930686" cy="836908"/>
          </a:xfrm>
        </p:spPr>
        <p:txBody>
          <a:bodyPr/>
          <a:lstStyle/>
          <a:p>
            <a:pPr algn="ctr"/>
            <a:r>
              <a:rPr lang="en-US" sz="2800" b="1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5 Cities with most customers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3D070DBD-8D78-224B-B7AA-D63BFB4771C1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188868" y="2898183"/>
            <a:ext cx="5837817" cy="3750588"/>
          </a:xfr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959F6ED-3B32-C449-873C-06F3CA6588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1"/>
            <a:ext cx="12191999" cy="206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9687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88B0E-A526-BC49-A423-26A898650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485" y="452718"/>
            <a:ext cx="11778712" cy="1400530"/>
          </a:xfrm>
        </p:spPr>
        <p:txBody>
          <a:bodyPr/>
          <a:lstStyle/>
          <a:p>
            <a:pPr algn="ctr"/>
            <a:r>
              <a:rPr lang="en-US" sz="3600" b="1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Number of customers per city distribution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725059-5A5F-417B-B161-FBEB7C6B12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BFAEA6-7EAC-430B-9629-328BECD003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" y="1452562"/>
            <a:ext cx="11811000" cy="5100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5472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20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1E58398A-47DC-F64E-8B50-078142BBB08B}"/>
              </a:ext>
            </a:extLst>
          </p:cNvPr>
          <p:cNvSpPr txBox="1"/>
          <p:nvPr/>
        </p:nvSpPr>
        <p:spPr>
          <a:xfrm>
            <a:off x="6261315" y="0"/>
            <a:ext cx="59306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2">
                    <a:lumMod val="40000"/>
                    <a:lumOff val="60000"/>
                  </a:schemeClr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Normal Distribution of Customers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25084A7-B959-9543-B57B-C204C1F71124}"/>
              </a:ext>
            </a:extLst>
          </p:cNvPr>
          <p:cNvSpPr txBox="1"/>
          <p:nvPr/>
        </p:nvSpPr>
        <p:spPr>
          <a:xfrm>
            <a:off x="6261314" y="3320360"/>
            <a:ext cx="59306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2">
                    <a:lumMod val="40000"/>
                    <a:lumOff val="60000"/>
                  </a:schemeClr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Density Function of Customers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803D6E2-049A-AE4E-ABFC-95586D2489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315" y="794288"/>
            <a:ext cx="5930685" cy="5269423"/>
          </a:xfrm>
          <a:prstGeom prst="rect">
            <a:avLst/>
          </a:prstGeom>
        </p:spPr>
      </p:pic>
      <p:pic>
        <p:nvPicPr>
          <p:cNvPr id="18" name="Content Placeholder 17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E02A2593-A996-466D-A11E-04B973E880A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261100" y="600580"/>
            <a:ext cx="5765800" cy="2719780"/>
          </a:xfrm>
        </p:spPr>
      </p:pic>
      <p:pic>
        <p:nvPicPr>
          <p:cNvPr id="22" name="Content Placeholder 21" descr="A close up of a device&#10;&#10;Description automatically generated">
            <a:extLst>
              <a:ext uri="{FF2B5EF4-FFF2-40B4-BE49-F238E27FC236}">
                <a16:creationId xmlns:a16="http://schemas.microsoft.com/office/drawing/2014/main" id="{314869FE-2AC5-495E-88FA-D7A820F71D6D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/>
          <a:stretch>
            <a:fillRect/>
          </a:stretch>
        </p:blipFill>
        <p:spPr>
          <a:xfrm>
            <a:off x="6261100" y="3843580"/>
            <a:ext cx="5765800" cy="2719780"/>
          </a:xfrm>
        </p:spPr>
      </p:pic>
    </p:spTree>
    <p:extLst>
      <p:ext uri="{BB962C8B-B14F-4D97-AF65-F5344CB8AC3E}">
        <p14:creationId xmlns:p14="http://schemas.microsoft.com/office/powerpoint/2010/main" val="2199644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521998-F5B8-453D-817F-C60785F525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10692448" cy="1400530"/>
          </a:xfrm>
        </p:spPr>
        <p:txBody>
          <a:bodyPr/>
          <a:lstStyle/>
          <a:p>
            <a:r>
              <a:rPr lang="en-US" sz="4400" b="1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T- test to compare customers in California to customers in all cities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13E24ED-986A-4B7B-8E46-30FA1638B06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6110" y="2857658"/>
            <a:ext cx="10692449" cy="1673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636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3B3F4-3F79-AC48-85A6-52496B98B2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39634"/>
          </a:xfrm>
        </p:spPr>
        <p:txBody>
          <a:bodyPr/>
          <a:lstStyle/>
          <a:p>
            <a:pPr algn="ctr"/>
            <a:r>
              <a:rPr lang="en-US" b="1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How Big is the Grocery Industry?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C86493F-B113-A04D-8F9D-8F3D14876F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292352"/>
            <a:ext cx="12192000" cy="5565648"/>
          </a:xfrm>
        </p:spPr>
      </p:pic>
    </p:spTree>
    <p:extLst>
      <p:ext uri="{BB962C8B-B14F-4D97-AF65-F5344CB8AC3E}">
        <p14:creationId xmlns:p14="http://schemas.microsoft.com/office/powerpoint/2010/main" val="6237524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93AAFD-0D3D-3D40-ACA2-68C6F5D8C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Study: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20FB5F-3C07-B547-8205-5BC7A3D0DB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we find the grocery market an interesting study. We hope to derive the insights that will help to FORECAST THE SALES MARKET AND In order to do THAT we analyzed a series of dataset from Kaggle which describes grocery market sales.</a:t>
            </a:r>
          </a:p>
        </p:txBody>
      </p:sp>
    </p:spTree>
    <p:extLst>
      <p:ext uri="{BB962C8B-B14F-4D97-AF65-F5344CB8AC3E}">
        <p14:creationId xmlns:p14="http://schemas.microsoft.com/office/powerpoint/2010/main" val="35925479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20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FA4F9C-99D8-E549-923C-017CE9AB2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237744"/>
            <a:ext cx="9404723" cy="996696"/>
          </a:xfrm>
        </p:spPr>
        <p:txBody>
          <a:bodyPr/>
          <a:lstStyle/>
          <a:p>
            <a:r>
              <a:rPr lang="en-US" b="1" dirty="0">
                <a:solidFill>
                  <a:schemeClr val="bg2">
                    <a:lumMod val="40000"/>
                    <a:lumOff val="60000"/>
                  </a:schemeClr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Presentation 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DE64BC-558A-EE45-A1DD-7780650114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1600200"/>
            <a:ext cx="9534144" cy="5020056"/>
          </a:xfrm>
        </p:spPr>
        <p:txBody>
          <a:bodyPr/>
          <a:lstStyle/>
          <a:p>
            <a:r>
              <a:rPr lang="en-US" dirty="0"/>
              <a:t>Which are the Allergic and Non-Allergic Products in different categories?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To identify total sales revenue per product in grocery sales market.</a:t>
            </a:r>
          </a:p>
          <a:p>
            <a:endParaRPr lang="en-US" dirty="0"/>
          </a:p>
          <a:p>
            <a:r>
              <a:rPr lang="en-US" dirty="0"/>
              <a:t>What is the product resistance(perishable/durable) in the sales?</a:t>
            </a:r>
          </a:p>
          <a:p>
            <a:endParaRPr lang="en-US" dirty="0"/>
          </a:p>
          <a:p>
            <a:r>
              <a:rPr lang="en-US" dirty="0"/>
              <a:t>What is the normal distribution  of customers over all cities?</a:t>
            </a:r>
          </a:p>
          <a:p>
            <a:endParaRPr lang="en-US" dirty="0"/>
          </a:p>
          <a:p>
            <a:r>
              <a:rPr lang="en-US" dirty="0"/>
              <a:t>Analyze sales  transaction by Product and Employee</a:t>
            </a:r>
          </a:p>
        </p:txBody>
      </p:sp>
    </p:spTree>
    <p:extLst>
      <p:ext uri="{BB962C8B-B14F-4D97-AF65-F5344CB8AC3E}">
        <p14:creationId xmlns:p14="http://schemas.microsoft.com/office/powerpoint/2010/main" val="7939692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38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1F7DE-97D0-4844-BDC8-A3A13EF6C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Data Sources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335CD22-77FB-C648-9CFC-6D653FEEBF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205928" y="2953061"/>
            <a:ext cx="5986072" cy="3717561"/>
          </a:xfrm>
        </p:spPr>
      </p:pic>
    </p:spTree>
    <p:extLst>
      <p:ext uri="{BB962C8B-B14F-4D97-AF65-F5344CB8AC3E}">
        <p14:creationId xmlns:p14="http://schemas.microsoft.com/office/powerpoint/2010/main" val="21150877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20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2B2B4D-173F-0F45-80AA-BDB6FEDE67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6" y="1828800"/>
            <a:ext cx="8825657" cy="1844297"/>
          </a:xfrm>
        </p:spPr>
        <p:txBody>
          <a:bodyPr/>
          <a:lstStyle/>
          <a:p>
            <a:pPr algn="ctr"/>
            <a:r>
              <a:rPr lang="en-US" b="1" u="sng" dirty="0">
                <a:solidFill>
                  <a:schemeClr val="bg2">
                    <a:lumMod val="40000"/>
                    <a:lumOff val="60000"/>
                  </a:schemeClr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Allergic and Non-Allergic Products</a:t>
            </a:r>
          </a:p>
        </p:txBody>
      </p:sp>
    </p:spTree>
    <p:extLst>
      <p:ext uri="{BB962C8B-B14F-4D97-AF65-F5344CB8AC3E}">
        <p14:creationId xmlns:p14="http://schemas.microsoft.com/office/powerpoint/2010/main" val="22567159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20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3830ED-7A5E-7148-9168-BE0CB838EE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10747608" cy="1600200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What Products Make Up This Industry ?</a:t>
            </a:r>
            <a:br>
              <a:rPr lang="en-US" sz="3600" b="1" dirty="0">
                <a:latin typeface="Bradley Hand" pitchFamily="2" charset="77"/>
              </a:rPr>
            </a:br>
            <a:endParaRPr lang="en-US" sz="3600" b="1" dirty="0">
              <a:latin typeface="Bradley Hand" pitchFamily="2" charset="77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796DC61-A0F3-2E47-AA11-B5FD2F64F5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57403" y="1783830"/>
            <a:ext cx="8049718" cy="4961743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404C9A-C9D2-FF4B-A291-8B646C65D5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399"/>
            <a:ext cx="4121956" cy="4343401"/>
          </a:xfrm>
        </p:spPr>
        <p:txBody>
          <a:bodyPr>
            <a:normAutofit fontScale="77500" lnSpcReduction="2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Athelas" panose="02000503000000020003" pitchFamily="2" charset="77"/>
                <a:ea typeface="+mj-ea"/>
                <a:cs typeface="Angsana New" panose="02020603050405020304" pitchFamily="18" charset="-34"/>
              </a:rPr>
              <a:t>Confections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Athelas" panose="02000503000000020003" pitchFamily="2" charset="77"/>
                <a:ea typeface="+mj-ea"/>
                <a:cs typeface="Angsana New" panose="02020603050405020304" pitchFamily="18" charset="-34"/>
              </a:rPr>
              <a:t>Shell fish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Athelas" panose="02000503000000020003" pitchFamily="2" charset="77"/>
                <a:ea typeface="+mj-ea"/>
                <a:cs typeface="Angsana New" panose="02020603050405020304" pitchFamily="18" charset="-34"/>
              </a:rPr>
              <a:t>Cereals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Athelas" panose="02000503000000020003" pitchFamily="2" charset="77"/>
                <a:ea typeface="+mj-ea"/>
                <a:cs typeface="Angsana New" panose="02020603050405020304" pitchFamily="18" charset="-34"/>
              </a:rPr>
              <a:t>Dairy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Athelas" panose="02000503000000020003" pitchFamily="2" charset="77"/>
                <a:ea typeface="+mj-ea"/>
                <a:cs typeface="Angsana New" panose="02020603050405020304" pitchFamily="18" charset="-34"/>
              </a:rPr>
              <a:t>Beverages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Athelas" panose="02000503000000020003" pitchFamily="2" charset="77"/>
                <a:ea typeface="+mj-ea"/>
                <a:cs typeface="Angsana New" panose="02020603050405020304" pitchFamily="18" charset="-34"/>
              </a:rPr>
              <a:t>Seafood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Athelas" panose="02000503000000020003" pitchFamily="2" charset="77"/>
                <a:ea typeface="+mj-ea"/>
                <a:cs typeface="Angsana New" panose="02020603050405020304" pitchFamily="18" charset="-34"/>
              </a:rPr>
              <a:t>Meat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Athelas" panose="02000503000000020003" pitchFamily="2" charset="77"/>
                <a:ea typeface="+mj-ea"/>
                <a:cs typeface="Angsana New" panose="02020603050405020304" pitchFamily="18" charset="-34"/>
              </a:rPr>
              <a:t>Grain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Athelas" panose="02000503000000020003" pitchFamily="2" charset="77"/>
                <a:ea typeface="+mj-ea"/>
                <a:cs typeface="Angsana New" panose="02020603050405020304" pitchFamily="18" charset="-34"/>
              </a:rPr>
              <a:t>Poultry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Athelas" panose="02000503000000020003" pitchFamily="2" charset="77"/>
                <a:ea typeface="+mj-ea"/>
                <a:cs typeface="Angsana New" panose="02020603050405020304" pitchFamily="18" charset="-34"/>
              </a:rPr>
              <a:t>Snails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Athelas" panose="02000503000000020003" pitchFamily="2" charset="77"/>
                <a:ea typeface="+mj-ea"/>
                <a:cs typeface="Angsana New" panose="02020603050405020304" pitchFamily="18" charset="-34"/>
              </a:rPr>
              <a:t>Produce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Athelas" panose="02000503000000020003" pitchFamily="2" charset="77"/>
              <a:ea typeface="+mj-ea"/>
              <a:cs typeface="Angsana New" panose="02020603050405020304" pitchFamily="18" charset="-3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Athelas" panose="02000503000000020003" pitchFamily="2" charset="77"/>
              <a:ea typeface="+mj-ea"/>
              <a:cs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7942522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57B325C-3E35-45CF-9D07-3BCB281F3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300295-EA17-AC47-BF50-A38647680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925" y="1325880"/>
            <a:ext cx="3352375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0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Common allergic &amp; non-allergic products among different categories</a:t>
            </a:r>
          </a:p>
        </p:txBody>
      </p:sp>
      <p:sp>
        <p:nvSpPr>
          <p:cNvPr id="24" name="Freeform 36">
            <a:extLst>
              <a:ext uri="{FF2B5EF4-FFF2-40B4-BE49-F238E27FC236}">
                <a16:creationId xmlns:a16="http://schemas.microsoft.com/office/drawing/2014/main" id="{C24BEC42-AFF3-40D1-93A2-A27A42E1E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6" name="Freeform: Shape 25">
            <a:extLst>
              <a:ext uri="{FF2B5EF4-FFF2-40B4-BE49-F238E27FC236}">
                <a16:creationId xmlns:a16="http://schemas.microsoft.com/office/drawing/2014/main" id="{608F427C-1EC9-4280-9367-F2B3AA063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809954" cy="6858000"/>
          </a:xfrm>
          <a:custGeom>
            <a:avLst/>
            <a:gdLst>
              <a:gd name="connsiteX0" fmla="*/ 6465239 w 7809954"/>
              <a:gd name="connsiteY0" fmla="*/ 0 h 6858000"/>
              <a:gd name="connsiteX1" fmla="*/ 7808777 w 7809954"/>
              <a:gd name="connsiteY1" fmla="*/ 0 h 6858000"/>
              <a:gd name="connsiteX2" fmla="*/ 7783732 w 7809954"/>
              <a:gd name="connsiteY2" fmla="*/ 155676 h 6858000"/>
              <a:gd name="connsiteX3" fmla="*/ 7759863 w 7809954"/>
              <a:gd name="connsiteY3" fmla="*/ 310667 h 6858000"/>
              <a:gd name="connsiteX4" fmla="*/ 7736499 w 7809954"/>
              <a:gd name="connsiteY4" fmla="*/ 466344 h 6858000"/>
              <a:gd name="connsiteX5" fmla="*/ 7716496 w 7809954"/>
              <a:gd name="connsiteY5" fmla="*/ 622706 h 6858000"/>
              <a:gd name="connsiteX6" fmla="*/ 7696325 w 7809954"/>
              <a:gd name="connsiteY6" fmla="*/ 778383 h 6858000"/>
              <a:gd name="connsiteX7" fmla="*/ 7677499 w 7809954"/>
              <a:gd name="connsiteY7" fmla="*/ 934745 h 6858000"/>
              <a:gd name="connsiteX8" fmla="*/ 7661363 w 7809954"/>
              <a:gd name="connsiteY8" fmla="*/ 1089050 h 6858000"/>
              <a:gd name="connsiteX9" fmla="*/ 7646067 w 7809954"/>
              <a:gd name="connsiteY9" fmla="*/ 1245413 h 6858000"/>
              <a:gd name="connsiteX10" fmla="*/ 7632115 w 7809954"/>
              <a:gd name="connsiteY10" fmla="*/ 1401089 h 6858000"/>
              <a:gd name="connsiteX11" fmla="*/ 7620013 w 7809954"/>
              <a:gd name="connsiteY11" fmla="*/ 1554023 h 6858000"/>
              <a:gd name="connsiteX12" fmla="*/ 7607910 w 7809954"/>
              <a:gd name="connsiteY12" fmla="*/ 1709013 h 6858000"/>
              <a:gd name="connsiteX13" fmla="*/ 7597825 w 7809954"/>
              <a:gd name="connsiteY13" fmla="*/ 1861947 h 6858000"/>
              <a:gd name="connsiteX14" fmla="*/ 7589925 w 7809954"/>
              <a:gd name="connsiteY14" fmla="*/ 2014880 h 6858000"/>
              <a:gd name="connsiteX15" fmla="*/ 7581688 w 7809954"/>
              <a:gd name="connsiteY15" fmla="*/ 2167128 h 6858000"/>
              <a:gd name="connsiteX16" fmla="*/ 7574797 w 7809954"/>
              <a:gd name="connsiteY16" fmla="*/ 2318004 h 6858000"/>
              <a:gd name="connsiteX17" fmla="*/ 7569922 w 7809954"/>
              <a:gd name="connsiteY17" fmla="*/ 2467508 h 6858000"/>
              <a:gd name="connsiteX18" fmla="*/ 7565720 w 7809954"/>
              <a:gd name="connsiteY18" fmla="*/ 2617013 h 6858000"/>
              <a:gd name="connsiteX19" fmla="*/ 7561686 w 7809954"/>
              <a:gd name="connsiteY19" fmla="*/ 2765145 h 6858000"/>
              <a:gd name="connsiteX20" fmla="*/ 7559837 w 7809954"/>
              <a:gd name="connsiteY20" fmla="*/ 2911221 h 6858000"/>
              <a:gd name="connsiteX21" fmla="*/ 7557820 w 7809954"/>
              <a:gd name="connsiteY21" fmla="*/ 3057296 h 6858000"/>
              <a:gd name="connsiteX22" fmla="*/ 7556811 w 7809954"/>
              <a:gd name="connsiteY22" fmla="*/ 3201314 h 6858000"/>
              <a:gd name="connsiteX23" fmla="*/ 7557820 w 7809954"/>
              <a:gd name="connsiteY23" fmla="*/ 3343960 h 6858000"/>
              <a:gd name="connsiteX24" fmla="*/ 7557820 w 7809954"/>
              <a:gd name="connsiteY24" fmla="*/ 3485235 h 6858000"/>
              <a:gd name="connsiteX25" fmla="*/ 7559837 w 7809954"/>
              <a:gd name="connsiteY25" fmla="*/ 3625138 h 6858000"/>
              <a:gd name="connsiteX26" fmla="*/ 7562862 w 7809954"/>
              <a:gd name="connsiteY26" fmla="*/ 3762298 h 6858000"/>
              <a:gd name="connsiteX27" fmla="*/ 7565720 w 7809954"/>
              <a:gd name="connsiteY27" fmla="*/ 3898087 h 6858000"/>
              <a:gd name="connsiteX28" fmla="*/ 7568914 w 7809954"/>
              <a:gd name="connsiteY28" fmla="*/ 4031132 h 6858000"/>
              <a:gd name="connsiteX29" fmla="*/ 7573788 w 7809954"/>
              <a:gd name="connsiteY29" fmla="*/ 4163491 h 6858000"/>
              <a:gd name="connsiteX30" fmla="*/ 7578999 w 7809954"/>
              <a:gd name="connsiteY30" fmla="*/ 4293793 h 6858000"/>
              <a:gd name="connsiteX31" fmla="*/ 7583705 w 7809954"/>
              <a:gd name="connsiteY31" fmla="*/ 4421352 h 6858000"/>
              <a:gd name="connsiteX32" fmla="*/ 7596985 w 7809954"/>
              <a:gd name="connsiteY32" fmla="*/ 4670298 h 6858000"/>
              <a:gd name="connsiteX33" fmla="*/ 7611104 w 7809954"/>
              <a:gd name="connsiteY33" fmla="*/ 4908956 h 6858000"/>
              <a:gd name="connsiteX34" fmla="*/ 7625896 w 7809954"/>
              <a:gd name="connsiteY34" fmla="*/ 5138013 h 6858000"/>
              <a:gd name="connsiteX35" fmla="*/ 7642201 w 7809954"/>
              <a:gd name="connsiteY35" fmla="*/ 5354726 h 6858000"/>
              <a:gd name="connsiteX36" fmla="*/ 7659178 w 7809954"/>
              <a:gd name="connsiteY36" fmla="*/ 5561838 h 6858000"/>
              <a:gd name="connsiteX37" fmla="*/ 7677499 w 7809954"/>
              <a:gd name="connsiteY37" fmla="*/ 5753862 h 6858000"/>
              <a:gd name="connsiteX38" fmla="*/ 7695485 w 7809954"/>
              <a:gd name="connsiteY38" fmla="*/ 5934227 h 6858000"/>
              <a:gd name="connsiteX39" fmla="*/ 7713470 w 7809954"/>
              <a:gd name="connsiteY39" fmla="*/ 6100191 h 6858000"/>
              <a:gd name="connsiteX40" fmla="*/ 7730447 w 7809954"/>
              <a:gd name="connsiteY40" fmla="*/ 6252438 h 6858000"/>
              <a:gd name="connsiteX41" fmla="*/ 7746584 w 7809954"/>
              <a:gd name="connsiteY41" fmla="*/ 6387541 h 6858000"/>
              <a:gd name="connsiteX42" fmla="*/ 7761880 w 7809954"/>
              <a:gd name="connsiteY42" fmla="*/ 6509613 h 6858000"/>
              <a:gd name="connsiteX43" fmla="*/ 7774655 w 7809954"/>
              <a:gd name="connsiteY43" fmla="*/ 6612483 h 6858000"/>
              <a:gd name="connsiteX44" fmla="*/ 7786757 w 7809954"/>
              <a:gd name="connsiteY44" fmla="*/ 6698894 h 6858000"/>
              <a:gd name="connsiteX45" fmla="*/ 7804071 w 7809954"/>
              <a:gd name="connsiteY45" fmla="*/ 6817538 h 6858000"/>
              <a:gd name="connsiteX46" fmla="*/ 7809954 w 7809954"/>
              <a:gd name="connsiteY46" fmla="*/ 6858000 h 6858000"/>
              <a:gd name="connsiteX47" fmla="*/ 7157124 w 7809954"/>
              <a:gd name="connsiteY47" fmla="*/ 6858000 h 6858000"/>
              <a:gd name="connsiteX48" fmla="*/ 7157124 w 7809954"/>
              <a:gd name="connsiteY48" fmla="*/ 6858000 h 6858000"/>
              <a:gd name="connsiteX49" fmla="*/ 0 w 7809954"/>
              <a:gd name="connsiteY49" fmla="*/ 6858000 h 6858000"/>
              <a:gd name="connsiteX50" fmla="*/ 0 w 7809954"/>
              <a:gd name="connsiteY50" fmla="*/ 0 h 6858000"/>
              <a:gd name="connsiteX51" fmla="*/ 6465239 w 780995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809954" h="6858000">
                <a:moveTo>
                  <a:pt x="6465239" y="0"/>
                </a:moveTo>
                <a:lnTo>
                  <a:pt x="7808777" y="0"/>
                </a:lnTo>
                <a:lnTo>
                  <a:pt x="7783732" y="155676"/>
                </a:lnTo>
                <a:lnTo>
                  <a:pt x="7759863" y="310667"/>
                </a:lnTo>
                <a:lnTo>
                  <a:pt x="7736499" y="466344"/>
                </a:lnTo>
                <a:lnTo>
                  <a:pt x="7716496" y="622706"/>
                </a:lnTo>
                <a:lnTo>
                  <a:pt x="7696325" y="778383"/>
                </a:lnTo>
                <a:lnTo>
                  <a:pt x="7677499" y="934745"/>
                </a:lnTo>
                <a:lnTo>
                  <a:pt x="7661363" y="1089050"/>
                </a:lnTo>
                <a:lnTo>
                  <a:pt x="7646067" y="1245413"/>
                </a:lnTo>
                <a:lnTo>
                  <a:pt x="7632115" y="1401089"/>
                </a:lnTo>
                <a:lnTo>
                  <a:pt x="7620013" y="1554023"/>
                </a:lnTo>
                <a:lnTo>
                  <a:pt x="7607910" y="1709013"/>
                </a:lnTo>
                <a:lnTo>
                  <a:pt x="7597825" y="1861947"/>
                </a:lnTo>
                <a:lnTo>
                  <a:pt x="7589925" y="2014880"/>
                </a:lnTo>
                <a:lnTo>
                  <a:pt x="7581688" y="2167128"/>
                </a:lnTo>
                <a:lnTo>
                  <a:pt x="7574797" y="2318004"/>
                </a:lnTo>
                <a:lnTo>
                  <a:pt x="7569922" y="2467508"/>
                </a:lnTo>
                <a:lnTo>
                  <a:pt x="7565720" y="2617013"/>
                </a:lnTo>
                <a:lnTo>
                  <a:pt x="7561686" y="2765145"/>
                </a:lnTo>
                <a:lnTo>
                  <a:pt x="7559837" y="2911221"/>
                </a:lnTo>
                <a:lnTo>
                  <a:pt x="7557820" y="3057296"/>
                </a:lnTo>
                <a:lnTo>
                  <a:pt x="7556811" y="3201314"/>
                </a:lnTo>
                <a:lnTo>
                  <a:pt x="7557820" y="3343960"/>
                </a:lnTo>
                <a:lnTo>
                  <a:pt x="7557820" y="3485235"/>
                </a:lnTo>
                <a:lnTo>
                  <a:pt x="7559837" y="3625138"/>
                </a:lnTo>
                <a:lnTo>
                  <a:pt x="7562862" y="3762298"/>
                </a:lnTo>
                <a:lnTo>
                  <a:pt x="7565720" y="3898087"/>
                </a:lnTo>
                <a:lnTo>
                  <a:pt x="7568914" y="4031132"/>
                </a:lnTo>
                <a:lnTo>
                  <a:pt x="7573788" y="4163491"/>
                </a:lnTo>
                <a:lnTo>
                  <a:pt x="7578999" y="4293793"/>
                </a:lnTo>
                <a:lnTo>
                  <a:pt x="7583705" y="4421352"/>
                </a:lnTo>
                <a:lnTo>
                  <a:pt x="7596985" y="4670298"/>
                </a:lnTo>
                <a:lnTo>
                  <a:pt x="7611104" y="4908956"/>
                </a:lnTo>
                <a:lnTo>
                  <a:pt x="7625896" y="5138013"/>
                </a:lnTo>
                <a:lnTo>
                  <a:pt x="7642201" y="5354726"/>
                </a:lnTo>
                <a:lnTo>
                  <a:pt x="7659178" y="5561838"/>
                </a:lnTo>
                <a:lnTo>
                  <a:pt x="7677499" y="5753862"/>
                </a:lnTo>
                <a:lnTo>
                  <a:pt x="7695485" y="5934227"/>
                </a:lnTo>
                <a:lnTo>
                  <a:pt x="7713470" y="6100191"/>
                </a:lnTo>
                <a:lnTo>
                  <a:pt x="7730447" y="6252438"/>
                </a:lnTo>
                <a:lnTo>
                  <a:pt x="7746584" y="6387541"/>
                </a:lnTo>
                <a:lnTo>
                  <a:pt x="7761880" y="6509613"/>
                </a:lnTo>
                <a:lnTo>
                  <a:pt x="7774655" y="6612483"/>
                </a:lnTo>
                <a:lnTo>
                  <a:pt x="7786757" y="6698894"/>
                </a:lnTo>
                <a:lnTo>
                  <a:pt x="7804071" y="6817538"/>
                </a:lnTo>
                <a:lnTo>
                  <a:pt x="7809954" y="6858000"/>
                </a:lnTo>
                <a:lnTo>
                  <a:pt x="7157124" y="6858000"/>
                </a:lnTo>
                <a:lnTo>
                  <a:pt x="7157124" y="6858000"/>
                </a:lnTo>
                <a:lnTo>
                  <a:pt x="0" y="6858000"/>
                </a:lnTo>
                <a:lnTo>
                  <a:pt x="0" y="0"/>
                </a:lnTo>
                <a:lnTo>
                  <a:pt x="646523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98810A7-E114-447A-A7D6-69B27CFB5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14F5CC4-04DD-754E-ACF6-F5EDC0DD46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1255365" y="201478"/>
            <a:ext cx="5373303" cy="6540285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0506630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57B325C-3E35-45CF-9D07-3BCB281F3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55BA56-A2D6-304A-B32C-2DB1A0DEB7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925" y="1325880"/>
            <a:ext cx="3352375" cy="306650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US" sz="4000" b="0" i="0" kern="1200" dirty="0">
                <a:solidFill>
                  <a:srgbClr val="EBEBEB"/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Common allergic &amp; non-allergic products among different categories</a:t>
            </a:r>
          </a:p>
        </p:txBody>
      </p:sp>
      <p:sp>
        <p:nvSpPr>
          <p:cNvPr id="28" name="Freeform 36">
            <a:extLst>
              <a:ext uri="{FF2B5EF4-FFF2-40B4-BE49-F238E27FC236}">
                <a16:creationId xmlns:a16="http://schemas.microsoft.com/office/drawing/2014/main" id="{C24BEC42-AFF3-40D1-93A2-A27A42E1E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0" name="Freeform: Shape 29">
            <a:extLst>
              <a:ext uri="{FF2B5EF4-FFF2-40B4-BE49-F238E27FC236}">
                <a16:creationId xmlns:a16="http://schemas.microsoft.com/office/drawing/2014/main" id="{608F427C-1EC9-4280-9367-F2B3AA063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809954" cy="6858000"/>
          </a:xfrm>
          <a:custGeom>
            <a:avLst/>
            <a:gdLst>
              <a:gd name="connsiteX0" fmla="*/ 6465239 w 7809954"/>
              <a:gd name="connsiteY0" fmla="*/ 0 h 6858000"/>
              <a:gd name="connsiteX1" fmla="*/ 7808777 w 7809954"/>
              <a:gd name="connsiteY1" fmla="*/ 0 h 6858000"/>
              <a:gd name="connsiteX2" fmla="*/ 7783732 w 7809954"/>
              <a:gd name="connsiteY2" fmla="*/ 155676 h 6858000"/>
              <a:gd name="connsiteX3" fmla="*/ 7759863 w 7809954"/>
              <a:gd name="connsiteY3" fmla="*/ 310667 h 6858000"/>
              <a:gd name="connsiteX4" fmla="*/ 7736499 w 7809954"/>
              <a:gd name="connsiteY4" fmla="*/ 466344 h 6858000"/>
              <a:gd name="connsiteX5" fmla="*/ 7716496 w 7809954"/>
              <a:gd name="connsiteY5" fmla="*/ 622706 h 6858000"/>
              <a:gd name="connsiteX6" fmla="*/ 7696325 w 7809954"/>
              <a:gd name="connsiteY6" fmla="*/ 778383 h 6858000"/>
              <a:gd name="connsiteX7" fmla="*/ 7677499 w 7809954"/>
              <a:gd name="connsiteY7" fmla="*/ 934745 h 6858000"/>
              <a:gd name="connsiteX8" fmla="*/ 7661363 w 7809954"/>
              <a:gd name="connsiteY8" fmla="*/ 1089050 h 6858000"/>
              <a:gd name="connsiteX9" fmla="*/ 7646067 w 7809954"/>
              <a:gd name="connsiteY9" fmla="*/ 1245413 h 6858000"/>
              <a:gd name="connsiteX10" fmla="*/ 7632115 w 7809954"/>
              <a:gd name="connsiteY10" fmla="*/ 1401089 h 6858000"/>
              <a:gd name="connsiteX11" fmla="*/ 7620013 w 7809954"/>
              <a:gd name="connsiteY11" fmla="*/ 1554023 h 6858000"/>
              <a:gd name="connsiteX12" fmla="*/ 7607910 w 7809954"/>
              <a:gd name="connsiteY12" fmla="*/ 1709013 h 6858000"/>
              <a:gd name="connsiteX13" fmla="*/ 7597825 w 7809954"/>
              <a:gd name="connsiteY13" fmla="*/ 1861947 h 6858000"/>
              <a:gd name="connsiteX14" fmla="*/ 7589925 w 7809954"/>
              <a:gd name="connsiteY14" fmla="*/ 2014880 h 6858000"/>
              <a:gd name="connsiteX15" fmla="*/ 7581688 w 7809954"/>
              <a:gd name="connsiteY15" fmla="*/ 2167128 h 6858000"/>
              <a:gd name="connsiteX16" fmla="*/ 7574797 w 7809954"/>
              <a:gd name="connsiteY16" fmla="*/ 2318004 h 6858000"/>
              <a:gd name="connsiteX17" fmla="*/ 7569922 w 7809954"/>
              <a:gd name="connsiteY17" fmla="*/ 2467508 h 6858000"/>
              <a:gd name="connsiteX18" fmla="*/ 7565720 w 7809954"/>
              <a:gd name="connsiteY18" fmla="*/ 2617013 h 6858000"/>
              <a:gd name="connsiteX19" fmla="*/ 7561686 w 7809954"/>
              <a:gd name="connsiteY19" fmla="*/ 2765145 h 6858000"/>
              <a:gd name="connsiteX20" fmla="*/ 7559837 w 7809954"/>
              <a:gd name="connsiteY20" fmla="*/ 2911221 h 6858000"/>
              <a:gd name="connsiteX21" fmla="*/ 7557820 w 7809954"/>
              <a:gd name="connsiteY21" fmla="*/ 3057296 h 6858000"/>
              <a:gd name="connsiteX22" fmla="*/ 7556811 w 7809954"/>
              <a:gd name="connsiteY22" fmla="*/ 3201314 h 6858000"/>
              <a:gd name="connsiteX23" fmla="*/ 7557820 w 7809954"/>
              <a:gd name="connsiteY23" fmla="*/ 3343960 h 6858000"/>
              <a:gd name="connsiteX24" fmla="*/ 7557820 w 7809954"/>
              <a:gd name="connsiteY24" fmla="*/ 3485235 h 6858000"/>
              <a:gd name="connsiteX25" fmla="*/ 7559837 w 7809954"/>
              <a:gd name="connsiteY25" fmla="*/ 3625138 h 6858000"/>
              <a:gd name="connsiteX26" fmla="*/ 7562862 w 7809954"/>
              <a:gd name="connsiteY26" fmla="*/ 3762298 h 6858000"/>
              <a:gd name="connsiteX27" fmla="*/ 7565720 w 7809954"/>
              <a:gd name="connsiteY27" fmla="*/ 3898087 h 6858000"/>
              <a:gd name="connsiteX28" fmla="*/ 7568914 w 7809954"/>
              <a:gd name="connsiteY28" fmla="*/ 4031132 h 6858000"/>
              <a:gd name="connsiteX29" fmla="*/ 7573788 w 7809954"/>
              <a:gd name="connsiteY29" fmla="*/ 4163491 h 6858000"/>
              <a:gd name="connsiteX30" fmla="*/ 7578999 w 7809954"/>
              <a:gd name="connsiteY30" fmla="*/ 4293793 h 6858000"/>
              <a:gd name="connsiteX31" fmla="*/ 7583705 w 7809954"/>
              <a:gd name="connsiteY31" fmla="*/ 4421352 h 6858000"/>
              <a:gd name="connsiteX32" fmla="*/ 7596985 w 7809954"/>
              <a:gd name="connsiteY32" fmla="*/ 4670298 h 6858000"/>
              <a:gd name="connsiteX33" fmla="*/ 7611104 w 7809954"/>
              <a:gd name="connsiteY33" fmla="*/ 4908956 h 6858000"/>
              <a:gd name="connsiteX34" fmla="*/ 7625896 w 7809954"/>
              <a:gd name="connsiteY34" fmla="*/ 5138013 h 6858000"/>
              <a:gd name="connsiteX35" fmla="*/ 7642201 w 7809954"/>
              <a:gd name="connsiteY35" fmla="*/ 5354726 h 6858000"/>
              <a:gd name="connsiteX36" fmla="*/ 7659178 w 7809954"/>
              <a:gd name="connsiteY36" fmla="*/ 5561838 h 6858000"/>
              <a:gd name="connsiteX37" fmla="*/ 7677499 w 7809954"/>
              <a:gd name="connsiteY37" fmla="*/ 5753862 h 6858000"/>
              <a:gd name="connsiteX38" fmla="*/ 7695485 w 7809954"/>
              <a:gd name="connsiteY38" fmla="*/ 5934227 h 6858000"/>
              <a:gd name="connsiteX39" fmla="*/ 7713470 w 7809954"/>
              <a:gd name="connsiteY39" fmla="*/ 6100191 h 6858000"/>
              <a:gd name="connsiteX40" fmla="*/ 7730447 w 7809954"/>
              <a:gd name="connsiteY40" fmla="*/ 6252438 h 6858000"/>
              <a:gd name="connsiteX41" fmla="*/ 7746584 w 7809954"/>
              <a:gd name="connsiteY41" fmla="*/ 6387541 h 6858000"/>
              <a:gd name="connsiteX42" fmla="*/ 7761880 w 7809954"/>
              <a:gd name="connsiteY42" fmla="*/ 6509613 h 6858000"/>
              <a:gd name="connsiteX43" fmla="*/ 7774655 w 7809954"/>
              <a:gd name="connsiteY43" fmla="*/ 6612483 h 6858000"/>
              <a:gd name="connsiteX44" fmla="*/ 7786757 w 7809954"/>
              <a:gd name="connsiteY44" fmla="*/ 6698894 h 6858000"/>
              <a:gd name="connsiteX45" fmla="*/ 7804071 w 7809954"/>
              <a:gd name="connsiteY45" fmla="*/ 6817538 h 6858000"/>
              <a:gd name="connsiteX46" fmla="*/ 7809954 w 7809954"/>
              <a:gd name="connsiteY46" fmla="*/ 6858000 h 6858000"/>
              <a:gd name="connsiteX47" fmla="*/ 7157124 w 7809954"/>
              <a:gd name="connsiteY47" fmla="*/ 6858000 h 6858000"/>
              <a:gd name="connsiteX48" fmla="*/ 7157124 w 7809954"/>
              <a:gd name="connsiteY48" fmla="*/ 6858000 h 6858000"/>
              <a:gd name="connsiteX49" fmla="*/ 0 w 7809954"/>
              <a:gd name="connsiteY49" fmla="*/ 6858000 h 6858000"/>
              <a:gd name="connsiteX50" fmla="*/ 0 w 7809954"/>
              <a:gd name="connsiteY50" fmla="*/ 0 h 6858000"/>
              <a:gd name="connsiteX51" fmla="*/ 6465239 w 780995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809954" h="6858000">
                <a:moveTo>
                  <a:pt x="6465239" y="0"/>
                </a:moveTo>
                <a:lnTo>
                  <a:pt x="7808777" y="0"/>
                </a:lnTo>
                <a:lnTo>
                  <a:pt x="7783732" y="155676"/>
                </a:lnTo>
                <a:lnTo>
                  <a:pt x="7759863" y="310667"/>
                </a:lnTo>
                <a:lnTo>
                  <a:pt x="7736499" y="466344"/>
                </a:lnTo>
                <a:lnTo>
                  <a:pt x="7716496" y="622706"/>
                </a:lnTo>
                <a:lnTo>
                  <a:pt x="7696325" y="778383"/>
                </a:lnTo>
                <a:lnTo>
                  <a:pt x="7677499" y="934745"/>
                </a:lnTo>
                <a:lnTo>
                  <a:pt x="7661363" y="1089050"/>
                </a:lnTo>
                <a:lnTo>
                  <a:pt x="7646067" y="1245413"/>
                </a:lnTo>
                <a:lnTo>
                  <a:pt x="7632115" y="1401089"/>
                </a:lnTo>
                <a:lnTo>
                  <a:pt x="7620013" y="1554023"/>
                </a:lnTo>
                <a:lnTo>
                  <a:pt x="7607910" y="1709013"/>
                </a:lnTo>
                <a:lnTo>
                  <a:pt x="7597825" y="1861947"/>
                </a:lnTo>
                <a:lnTo>
                  <a:pt x="7589925" y="2014880"/>
                </a:lnTo>
                <a:lnTo>
                  <a:pt x="7581688" y="2167128"/>
                </a:lnTo>
                <a:lnTo>
                  <a:pt x="7574797" y="2318004"/>
                </a:lnTo>
                <a:lnTo>
                  <a:pt x="7569922" y="2467508"/>
                </a:lnTo>
                <a:lnTo>
                  <a:pt x="7565720" y="2617013"/>
                </a:lnTo>
                <a:lnTo>
                  <a:pt x="7561686" y="2765145"/>
                </a:lnTo>
                <a:lnTo>
                  <a:pt x="7559837" y="2911221"/>
                </a:lnTo>
                <a:lnTo>
                  <a:pt x="7557820" y="3057296"/>
                </a:lnTo>
                <a:lnTo>
                  <a:pt x="7556811" y="3201314"/>
                </a:lnTo>
                <a:lnTo>
                  <a:pt x="7557820" y="3343960"/>
                </a:lnTo>
                <a:lnTo>
                  <a:pt x="7557820" y="3485235"/>
                </a:lnTo>
                <a:lnTo>
                  <a:pt x="7559837" y="3625138"/>
                </a:lnTo>
                <a:lnTo>
                  <a:pt x="7562862" y="3762298"/>
                </a:lnTo>
                <a:lnTo>
                  <a:pt x="7565720" y="3898087"/>
                </a:lnTo>
                <a:lnTo>
                  <a:pt x="7568914" y="4031132"/>
                </a:lnTo>
                <a:lnTo>
                  <a:pt x="7573788" y="4163491"/>
                </a:lnTo>
                <a:lnTo>
                  <a:pt x="7578999" y="4293793"/>
                </a:lnTo>
                <a:lnTo>
                  <a:pt x="7583705" y="4421352"/>
                </a:lnTo>
                <a:lnTo>
                  <a:pt x="7596985" y="4670298"/>
                </a:lnTo>
                <a:lnTo>
                  <a:pt x="7611104" y="4908956"/>
                </a:lnTo>
                <a:lnTo>
                  <a:pt x="7625896" y="5138013"/>
                </a:lnTo>
                <a:lnTo>
                  <a:pt x="7642201" y="5354726"/>
                </a:lnTo>
                <a:lnTo>
                  <a:pt x="7659178" y="5561838"/>
                </a:lnTo>
                <a:lnTo>
                  <a:pt x="7677499" y="5753862"/>
                </a:lnTo>
                <a:lnTo>
                  <a:pt x="7695485" y="5934227"/>
                </a:lnTo>
                <a:lnTo>
                  <a:pt x="7713470" y="6100191"/>
                </a:lnTo>
                <a:lnTo>
                  <a:pt x="7730447" y="6252438"/>
                </a:lnTo>
                <a:lnTo>
                  <a:pt x="7746584" y="6387541"/>
                </a:lnTo>
                <a:lnTo>
                  <a:pt x="7761880" y="6509613"/>
                </a:lnTo>
                <a:lnTo>
                  <a:pt x="7774655" y="6612483"/>
                </a:lnTo>
                <a:lnTo>
                  <a:pt x="7786757" y="6698894"/>
                </a:lnTo>
                <a:lnTo>
                  <a:pt x="7804071" y="6817538"/>
                </a:lnTo>
                <a:lnTo>
                  <a:pt x="7809954" y="6858000"/>
                </a:lnTo>
                <a:lnTo>
                  <a:pt x="7157124" y="6858000"/>
                </a:lnTo>
                <a:lnTo>
                  <a:pt x="7157124" y="6858000"/>
                </a:lnTo>
                <a:lnTo>
                  <a:pt x="0" y="6858000"/>
                </a:lnTo>
                <a:lnTo>
                  <a:pt x="0" y="0"/>
                </a:lnTo>
                <a:lnTo>
                  <a:pt x="646523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98810A7-E114-447A-A7D6-69B27CFB5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2467E0ED-504C-4D4F-BFA3-04F60A5975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1214203" y="119921"/>
            <a:ext cx="5181090" cy="6610664"/>
          </a:xfrm>
        </p:spPr>
      </p:pic>
    </p:spTree>
    <p:extLst>
      <p:ext uri="{BB962C8B-B14F-4D97-AF65-F5344CB8AC3E}">
        <p14:creationId xmlns:p14="http://schemas.microsoft.com/office/powerpoint/2010/main" val="7048952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{5440F44C-18BB-2149-94AB-05A74142EF0B}tf10001067</Template>
  <TotalTime>4294</TotalTime>
  <Words>319</Words>
  <Application>Microsoft Office PowerPoint</Application>
  <PresentationFormat>Widescreen</PresentationFormat>
  <Paragraphs>58</Paragraphs>
  <Slides>17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6" baseType="lpstr">
      <vt:lpstr>Apple Chancery</vt:lpstr>
      <vt:lpstr>Arial</vt:lpstr>
      <vt:lpstr>Athelas</vt:lpstr>
      <vt:lpstr>Bradley Hand</vt:lpstr>
      <vt:lpstr>Calibri</vt:lpstr>
      <vt:lpstr>Century Gothic</vt:lpstr>
      <vt:lpstr>Wingdings</vt:lpstr>
      <vt:lpstr>Wingdings 3</vt:lpstr>
      <vt:lpstr>Ion</vt:lpstr>
      <vt:lpstr>Grocery Sales Market</vt:lpstr>
      <vt:lpstr>How Big is the Grocery Industry?</vt:lpstr>
      <vt:lpstr>Our Study:</vt:lpstr>
      <vt:lpstr>Presentation Outline</vt:lpstr>
      <vt:lpstr>Data Sources</vt:lpstr>
      <vt:lpstr>Allergic and Non-Allergic Products</vt:lpstr>
      <vt:lpstr>What Products Make Up This Industry ? </vt:lpstr>
      <vt:lpstr>Common allergic &amp; non-allergic products among different categories</vt:lpstr>
      <vt:lpstr>Common allergic &amp; non-allergic products among different categories</vt:lpstr>
      <vt:lpstr>PowerPoint Presentation</vt:lpstr>
      <vt:lpstr>Products and Sales</vt:lpstr>
      <vt:lpstr>Which is most popular product and least priced product based on sales? </vt:lpstr>
      <vt:lpstr>Customers vs Cities  </vt:lpstr>
      <vt:lpstr>PowerPoint Presentation</vt:lpstr>
      <vt:lpstr>Number of customers per city distribution</vt:lpstr>
      <vt:lpstr>PowerPoint Presentation</vt:lpstr>
      <vt:lpstr>T- test to compare customers in California to customers in all cities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Grocery Sales Market</dc:title>
  <dc:creator>Sawant, Shailesh</dc:creator>
  <cp:lastModifiedBy>Himani Makode</cp:lastModifiedBy>
  <cp:revision>98</cp:revision>
  <dcterms:created xsi:type="dcterms:W3CDTF">2019-06-01T05:18:41Z</dcterms:created>
  <dcterms:modified xsi:type="dcterms:W3CDTF">2019-06-04T18:07:30Z</dcterms:modified>
</cp:coreProperties>
</file>